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8"/>
  </p:notesMasterIdLst>
  <p:handoutMasterIdLst>
    <p:handoutMasterId r:id="rId9"/>
  </p:handoutMasterIdLst>
  <p:sldIdLst>
    <p:sldId id="293" r:id="rId2"/>
    <p:sldId id="315" r:id="rId3"/>
    <p:sldId id="294" r:id="rId4"/>
    <p:sldId id="295" r:id="rId5"/>
    <p:sldId id="316" r:id="rId6"/>
    <p:sldId id="317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kin Darren" initials="HD" lastIdx="1" clrIdx="0">
    <p:extLst>
      <p:ext uri="{19B8F6BF-5375-455C-9EA6-DF929625EA0E}">
        <p15:presenceInfo xmlns:p15="http://schemas.microsoft.com/office/powerpoint/2012/main" userId="S::Darren.Hankin@merseyside.police.uk::f577f5b9-bfd6-4b44-b744-18585d0cb271" providerId="AD"/>
      </p:ext>
    </p:extLst>
  </p:cmAuthor>
  <p:cmAuthor id="2" name="O'Brien Tony Paul" initials="OTP" lastIdx="2" clrIdx="1">
    <p:extLst>
      <p:ext uri="{19B8F6BF-5375-455C-9EA6-DF929625EA0E}">
        <p15:presenceInfo xmlns:p15="http://schemas.microsoft.com/office/powerpoint/2012/main" userId="S::Tony.O'brien@merseyside.police.uk::a27f28ff-5288-4d17-97d2-81f7122beef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1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4E03A1-F042-49FC-9395-95E37D74F4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D2BB7-6EE5-498B-A881-AD454F740A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845BA-C598-4C97-B2FA-D16DE59B197C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6AF7B-49E2-4B24-A9F0-0FCA4C5592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CBCC9-F993-4854-BEDE-80F0AD4AC7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80417-5414-4D01-A4F8-7303705CD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29169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37456-F9A8-4DDF-A373-BCF184CF698F}" type="datetimeFigureOut">
              <a:rPr lang="en-GB" smtClean="0"/>
              <a:t>11/12/2023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E4A71-4CEA-4DEF-ADBC-20204D182D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96395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 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581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686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5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951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09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&lt;Operation Background&gt;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54E89-57B5-4EBE-9BAD-2292D74C18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22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F5DAE-E093-4E43-870F-A1D995C1B46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E0EB1-05D4-4350-9A15-573A96343C9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7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6EDF8-1ACE-4202-875E-C723D3B85A1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28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637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0"/>
            <a:ext cx="5384800" cy="4637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850AE-0CB4-405A-870A-5101C06CB7A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D9853-C34E-435C-8BF4-B06DB8CDD0E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9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BCF4D-86A0-4C68-BAE8-891BC291D77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3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637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12982-C5DE-4F18-AF2A-43D1181AF22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49977-B0C4-4D09-BA58-6D3466ECE5B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3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1C0A3-05DE-48F7-8236-24091392FFD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D0EE-CDB1-4B39-9323-CE41D784727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2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F00F-07FB-4289-998F-D64C020DCEF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17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62CA-F9E1-4B14-BC53-1EAA97B5EEC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1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63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AF3C53-CBD7-48C8-88C2-B569E6C0A53B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1" name="PROTECTIVEMARKING1"/>
          <p:cNvSpPr txBox="1">
            <a:spLocks noChangeArrowheads="1"/>
          </p:cNvSpPr>
          <p:nvPr/>
        </p:nvSpPr>
        <p:spPr bwMode="auto">
          <a:xfrm>
            <a:off x="0" y="0"/>
            <a:ext cx="1219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FF0000"/>
                </a:solidFill>
              </a:rPr>
              <a:t>OFFICIAL-SENSITIVE</a:t>
            </a:r>
          </a:p>
        </p:txBody>
      </p:sp>
      <p:sp>
        <p:nvSpPr>
          <p:cNvPr id="1032" name="PROTECTIVEMARKING2"/>
          <p:cNvSpPr txBox="1">
            <a:spLocks noChangeArrowheads="1"/>
          </p:cNvSpPr>
          <p:nvPr/>
        </p:nvSpPr>
        <p:spPr bwMode="auto">
          <a:xfrm>
            <a:off x="0" y="6604000"/>
            <a:ext cx="1219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FF0000"/>
                </a:solidFill>
              </a:rPr>
              <a:t>OFFICIAL-SENSITIVE</a:t>
            </a:r>
          </a:p>
        </p:txBody>
      </p:sp>
    </p:spTree>
    <p:extLst>
      <p:ext uri="{BB962C8B-B14F-4D97-AF65-F5344CB8AC3E}">
        <p14:creationId xmlns:p14="http://schemas.microsoft.com/office/powerpoint/2010/main" val="70416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cid:image001.jpg@01D3D0EA.09D05810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cid:image001.jpg@01D3D0EA.09D05810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9.png"/><Relationship Id="rId5" Type="http://schemas.openxmlformats.org/officeDocument/2006/relationships/image" Target="cid:image001.jpg@01D3D0EA.09D05810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16.png"/><Relationship Id="rId5" Type="http://schemas.openxmlformats.org/officeDocument/2006/relationships/image" Target="cid:image001.jpg@01D3D0EA.09D05810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tedkingdom1cpp-portal.digital-policing.co.uk/merseyside/appeal/castle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1.jpg@01D3D0EA.09D05810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cid:image001.jpg@01D3D0EA.09D05810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4841" y="42208"/>
            <a:ext cx="10802317" cy="75311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1"/>
                </a:solidFill>
              </a:rPr>
              <a:t>Operation Castle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64" y="5428161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586" y="5844242"/>
            <a:ext cx="1733550" cy="7531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7B12A9-25B7-452D-9CE1-8FC81033C6FB}"/>
              </a:ext>
            </a:extLst>
          </p:cNvPr>
          <p:cNvSpPr txBox="1"/>
          <p:nvPr/>
        </p:nvSpPr>
        <p:spPr>
          <a:xfrm>
            <a:off x="1561672" y="1743456"/>
            <a:ext cx="94111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Neighbourhood</a:t>
            </a:r>
          </a:p>
          <a:p>
            <a:pPr algn="ctr"/>
            <a:r>
              <a:rPr lang="en-GB" sz="7200" dirty="0"/>
              <a:t>Watch Presentation</a:t>
            </a:r>
          </a:p>
          <a:p>
            <a:pPr algn="ctr"/>
            <a:endParaRPr lang="en-GB" sz="7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BD9D22-D0F2-C5B4-FD13-BB9F09BF3C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1712" y="4281240"/>
            <a:ext cx="4407614" cy="105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5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4841" y="42208"/>
            <a:ext cx="10802317" cy="75311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1"/>
                </a:solidFill>
              </a:rPr>
              <a:t>Introductions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1" y="5444941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586" y="5844242"/>
            <a:ext cx="1733550" cy="75311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F40EAC-DE99-4BD9-9791-9797A9EF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841" y="795318"/>
            <a:ext cx="10972800" cy="5471370"/>
          </a:xfrm>
        </p:spPr>
        <p:txBody>
          <a:bodyPr/>
          <a:lstStyle/>
          <a:p>
            <a:endParaRPr lang="en-GB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DI Kevin O’Rourke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DS Steve Byrom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DS Alan Williams</a:t>
            </a:r>
          </a:p>
          <a:p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Operation Castle – The team deal with residential burglaries, force wide and cross border into Cheshire, North Wales, Lancashire and GMP.</a:t>
            </a:r>
          </a:p>
          <a:p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12 x investigators 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Since its launch in 2017 we have convicted numerous offenders to a total of 881 years in HMP custody.</a:t>
            </a:r>
          </a:p>
        </p:txBody>
      </p:sp>
    </p:spTree>
    <p:extLst>
      <p:ext uri="{BB962C8B-B14F-4D97-AF65-F5344CB8AC3E}">
        <p14:creationId xmlns:p14="http://schemas.microsoft.com/office/powerpoint/2010/main" val="126680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/>
          </a:solidFill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Common MO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332C03-CB54-818C-6D60-E44258FD1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Insecure windows &amp; doors         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Smashed window to gain entry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Forced door/window open with tools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Snap lock in patio/rear door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Use your own ladders which are not secure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Use your own garden tools which are not secure – rakes, spades and hoe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Burning the door lock out with a blow torch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Hook and cane for vehicle keys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Removal of CCTV/VRE and alarm boxes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Whilst cutting the lawn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Distraction burglary – targeting the vulnerable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64" y="5428161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586" y="5844242"/>
            <a:ext cx="1733550" cy="7531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EE1945-DC18-83C4-D515-EBA7641368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5459" y="1409689"/>
            <a:ext cx="1378021" cy="15113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CF075EC-B89C-60F9-0512-0FDEE2683C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38266" y="1167622"/>
            <a:ext cx="997001" cy="22613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78D51-9D30-462A-C0DD-15B48AAFED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28118" y="3092527"/>
            <a:ext cx="1314518" cy="15050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3937B69-F916-B8CF-789F-B577CE17EF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95998" y="3717298"/>
            <a:ext cx="1454225" cy="14669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7AE376B-F366-0B6C-A8A3-3B29C2C237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061284" y="4478248"/>
            <a:ext cx="1505027" cy="175904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49D2A04-654D-38F7-EB09-461438AC9F4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77372" y="3351972"/>
            <a:ext cx="1720938" cy="153042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63FC595-8223-63E9-7002-73FC1469D3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87095" y="1589056"/>
            <a:ext cx="1473276" cy="149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02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/>
          </a:solidFill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Prevention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911D37-697B-1800-2739-FC8D921A5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Secure windows and doors – consider sensors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Secure garden tools in a secure shed/garage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Secure ladders with a chain lock and keep them out of sight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If you have an alarm, use it 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Use the locking mechanism in UPVC doors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Close the curtains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Keep high value possessions out of sight – car keys, jewellery etc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Invest in CCTV/VRE/Ring doorbell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Security lighting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Secure doors when cutting the grass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Grow shrubs or use high fencing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Do not open the door to “cold callers”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Domestic pets – Dogs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2" y="5669399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633" y="6015958"/>
            <a:ext cx="1733550" cy="7531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D3617C-F4A8-7B32-5D01-0660C06606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29461" y="3221780"/>
            <a:ext cx="1733549" cy="15008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7ABB25-8A7F-6D64-C852-05BD468766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65724" y="1600200"/>
            <a:ext cx="1714588" cy="133356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159E85A-3E7E-56F6-36E8-478C2D3751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29461" y="1626613"/>
            <a:ext cx="1200212" cy="13970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3FB611-CF4F-1F01-6B43-E0865BFD77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22228" y="4095690"/>
            <a:ext cx="1358970" cy="11621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10074BA-B35F-ACF3-9639-BD4559169F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69722" y="3716777"/>
            <a:ext cx="1714587" cy="122266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7D38555-DA7E-5819-070D-A43DFFD0B9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09981" y="4596794"/>
            <a:ext cx="1981302" cy="165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9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/>
          </a:solidFill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How to report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911D37-697B-1800-2739-FC8D921A5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62470"/>
            <a:ext cx="10972800" cy="46583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999 – If you think it is an emergency, offenders breaking into the premises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101 – If you think it is not an emergency, </a:t>
            </a:r>
            <a:r>
              <a:rPr lang="en-GB" sz="1600" dirty="0" err="1"/>
              <a:t>ie</a:t>
            </a:r>
            <a:r>
              <a:rPr lang="en-GB" sz="1600" dirty="0"/>
              <a:t> – offenders have left and the risk is minimised in some way</a:t>
            </a:r>
          </a:p>
          <a:p>
            <a:pPr marL="0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/>
              <a:t>On line – If the risk is minimal then consider this option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Suspicious circumstances: Consider 101 and On line route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For CCTV/VRE, also consider: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https://unitedkingdom1cpp-portal.digital-policing.co.uk/merseyside/appeal/castle</a:t>
            </a:r>
            <a:endParaRPr lang="en-GB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1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Tell </a:t>
            </a:r>
            <a:r>
              <a:rPr lang="en-GB" sz="18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police as much information as you can</a:t>
            </a:r>
          </a:p>
          <a:p>
            <a:pPr marL="0" indent="0">
              <a:buNone/>
            </a:pPr>
            <a:endParaRPr lang="en-GB" sz="1800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64" y="5428161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586" y="5844242"/>
            <a:ext cx="1733550" cy="75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2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/>
          </a:solidFill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If you are a victim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911D37-697B-1800-2739-FC8D921A5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Report it to the police via the previous route we have discussed</a:t>
            </a:r>
          </a:p>
          <a:p>
            <a:pPr marL="0" indent="0">
              <a:buNone/>
            </a:pP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Do not clean up or walk around an area where there is broken glass, blood or footprints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Secure and preserve any potential evidence, </a:t>
            </a:r>
            <a:r>
              <a:rPr lang="en-GB" sz="1800" dirty="0" err="1"/>
              <a:t>ie</a:t>
            </a:r>
            <a:r>
              <a:rPr lang="en-GB" sz="1800" dirty="0"/>
              <a:t> – if there are footprints outside then place a bucket over it.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If the offenders have left any item, </a:t>
            </a:r>
            <a:r>
              <a:rPr lang="en-GB" sz="1800" dirty="0" err="1"/>
              <a:t>ie</a:t>
            </a:r>
            <a:r>
              <a:rPr lang="en-GB" sz="1800" dirty="0"/>
              <a:t> – tools weapons then do not touch them unless they are outside</a:t>
            </a:r>
          </a:p>
          <a:p>
            <a:pPr marL="0" indent="0">
              <a:buNone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Make a note of where it was or video it on your phone then bring it in out of the elements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Please be patient and inform the officers/CSI as much information as you can	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425D19-D5C2-4390-B8EF-6DD120EFAB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0" y="5536259"/>
            <a:ext cx="11049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Op Castle Logo-01 copy (002)">
            <a:extLst>
              <a:ext uri="{FF2B5EF4-FFF2-40B4-BE49-F238E27FC236}">
                <a16:creationId xmlns:a16="http://schemas.microsoft.com/office/drawing/2014/main" id="{97288D28-1EC1-484F-B6E6-B0E01AC79427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536" y="5844242"/>
            <a:ext cx="20669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82B0E-EBD2-4361-9E82-5A318D5411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586" y="5844242"/>
            <a:ext cx="1733550" cy="75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00005"/>
      </p:ext>
    </p:extLst>
  </p:cSld>
  <p:clrMapOvr>
    <a:masterClrMapping/>
  </p:clrMapOvr>
</p:sld>
</file>

<file path=ppt/theme/theme1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475</Words>
  <Application>Microsoft Office PowerPoint</Application>
  <PresentationFormat>Widescreen</PresentationFormat>
  <Paragraphs>79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10_Default Design</vt:lpstr>
      <vt:lpstr>Operation Castle</vt:lpstr>
      <vt:lpstr>Introductions</vt:lpstr>
      <vt:lpstr>Common MO</vt:lpstr>
      <vt:lpstr>Prevention</vt:lpstr>
      <vt:lpstr>How to report </vt:lpstr>
      <vt:lpstr>If you are a victim</vt:lpstr>
    </vt:vector>
  </TitlesOfParts>
  <Company>Merseyside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Hogg David James</dc:creator>
  <cp:lastModifiedBy>Byrom Steven</cp:lastModifiedBy>
  <cp:revision>153</cp:revision>
  <cp:lastPrinted>2020-06-19T08:40:06Z</cp:lastPrinted>
  <dcterms:created xsi:type="dcterms:W3CDTF">2020-06-17T09:31:32Z</dcterms:created>
  <dcterms:modified xsi:type="dcterms:W3CDTF">2023-12-11T15:35:09Z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e7215e5-6892-44c5-bd87-118363e84c39_Enabled">
    <vt:lpwstr>true</vt:lpwstr>
  </property>
  <property fmtid="{D5CDD505-2E9C-101B-9397-08002B2CF9AE}" pid="3" name="MSIP_Label_fe7215e5-6892-44c5-bd87-118363e84c39_SetDate">
    <vt:lpwstr>2021-11-02T10:42:44Z</vt:lpwstr>
  </property>
  <property fmtid="{D5CDD505-2E9C-101B-9397-08002B2CF9AE}" pid="4" name="MSIP_Label_fe7215e5-6892-44c5-bd87-118363e84c39_Method">
    <vt:lpwstr>Standard</vt:lpwstr>
  </property>
  <property fmtid="{D5CDD505-2E9C-101B-9397-08002B2CF9AE}" pid="5" name="MSIP_Label_fe7215e5-6892-44c5-bd87-118363e84c39_Name">
    <vt:lpwstr>OFFICIAL</vt:lpwstr>
  </property>
  <property fmtid="{D5CDD505-2E9C-101B-9397-08002B2CF9AE}" pid="6" name="MSIP_Label_fe7215e5-6892-44c5-bd87-118363e84c39_SiteId">
    <vt:lpwstr>f3955ea2-4c5d-4e27-ab8d-f6f577fa122d</vt:lpwstr>
  </property>
  <property fmtid="{D5CDD505-2E9C-101B-9397-08002B2CF9AE}" pid="7" name="MSIP_Label_fe7215e5-6892-44c5-bd87-118363e84c39_ActionId">
    <vt:lpwstr>244e664c-54dd-49e8-b1ef-fccb76cbc7ab</vt:lpwstr>
  </property>
  <property fmtid="{D5CDD505-2E9C-101B-9397-08002B2CF9AE}" pid="8" name="MSIP_Label_fe7215e5-6892-44c5-bd87-118363e84c39_ContentBits">
    <vt:lpwstr>0</vt:lpwstr>
  </property>
</Properties>
</file>